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9" r:id="rId2"/>
    <p:sldId id="282" r:id="rId3"/>
    <p:sldId id="288" r:id="rId4"/>
    <p:sldId id="289" r:id="rId5"/>
    <p:sldId id="257" r:id="rId6"/>
    <p:sldId id="258" r:id="rId7"/>
    <p:sldId id="260" r:id="rId8"/>
    <p:sldId id="262" r:id="rId9"/>
    <p:sldId id="259" r:id="rId10"/>
    <p:sldId id="264" r:id="rId11"/>
    <p:sldId id="261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5E3A2-82E5-42DC-84E0-683A4FF0E075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5BDE6-F68B-42B5-B3B6-D6D6A220F9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638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E3956-8282-4F35-BBF9-4A117B2EA08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9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22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3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7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2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9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48550/arXiv.1308.5215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www.researchgate.net/publication/321298857_Contribution_to_Energy_Optimization_for_Large-scale_Buildings_An_Integrated_approach_of_diagnosis_and_economic_control_with_moving_horiz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solidFill>
                  <a:srgbClr val="FFFFFF"/>
                </a:solidFill>
              </a:rPr>
              <a:t>Numerical Solution</a:t>
            </a:r>
            <a:br>
              <a:rPr lang="en-GB" sz="4400" dirty="0">
                <a:solidFill>
                  <a:srgbClr val="FFFFFF"/>
                </a:solidFill>
              </a:rPr>
            </a:br>
            <a:r>
              <a:rPr lang="en-GB" sz="4000" i="1" dirty="0">
                <a:solidFill>
                  <a:srgbClr val="D27961"/>
                </a:solidFill>
              </a:rPr>
              <a:t>Configuration &amp; Diagnostics</a:t>
            </a:r>
            <a:endParaRPr lang="en-US" sz="4400" i="1" dirty="0">
              <a:solidFill>
                <a:srgbClr val="D27961"/>
              </a:solidFill>
            </a:endParaRP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643890" y="3463577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457201" y="3408487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2847218" y="3418612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3874" y="3468179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546" y="3463577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9968" y="6114309"/>
            <a:ext cx="1509138" cy="603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805" y="6076364"/>
            <a:ext cx="2090909" cy="679545"/>
          </a:xfrm>
          <a:prstGeom prst="rect">
            <a:avLst/>
          </a:prstGeom>
        </p:spPr>
      </p:pic>
      <p:pic>
        <p:nvPicPr>
          <p:cNvPr id="1026" name="Picture 2" descr="S.S. Papadopulos &amp; Associates, Inc">
            <a:extLst>
              <a:ext uri="{FF2B5EF4-FFF2-40B4-BE49-F238E27FC236}">
                <a16:creationId xmlns:a16="http://schemas.microsoft.com/office/drawing/2014/main" id="{42D43CBA-118E-1191-78D5-1CD511F9A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673" b="17806"/>
          <a:stretch>
            <a:fillRect/>
          </a:stretch>
        </p:blipFill>
        <p:spPr bwMode="auto">
          <a:xfrm>
            <a:off x="4489732" y="5875287"/>
            <a:ext cx="1455414" cy="9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ur structure | University Corporation for Atmospheric Research">
            <a:extLst>
              <a:ext uri="{FF2B5EF4-FFF2-40B4-BE49-F238E27FC236}">
                <a16:creationId xmlns:a16="http://schemas.microsoft.com/office/drawing/2014/main" id="{0C359B82-D400-A982-373B-DEFF28F0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8274" y="5975541"/>
            <a:ext cx="1828800" cy="63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ERA Incorporated | LinkedIn">
            <a:extLst>
              <a:ext uri="{FF2B5EF4-FFF2-40B4-BE49-F238E27FC236}">
                <a16:creationId xmlns:a16="http://schemas.microsoft.com/office/drawing/2014/main" id="{13AE53FF-D74C-1860-6A62-2123C4D5B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4370" y="5833132"/>
            <a:ext cx="1415376" cy="98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U Delft logo - Mediamatic">
            <a:extLst>
              <a:ext uri="{FF2B5EF4-FFF2-40B4-BE49-F238E27FC236}">
                <a16:creationId xmlns:a16="http://schemas.microsoft.com/office/drawing/2014/main" id="{C5841177-19BF-ACF3-CD76-BE7DE632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9966" y="6008699"/>
            <a:ext cx="1455414" cy="56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16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9C2C-E825-DB56-F54B-71256A0C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non-linear convergence options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101B-78B2-9494-DAD0-98C47E7D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 under-relaxation</a:t>
            </a:r>
          </a:p>
          <a:p>
            <a:pPr lvl="1"/>
            <a:r>
              <a:rPr lang="en-US" dirty="0"/>
              <a:t>Limit dependent-variable changes between consecutive nonlinear iterations in model cells and reduce the occurrence of dependent-variable values below the bottom-most elevation of a flow model</a:t>
            </a:r>
          </a:p>
          <a:p>
            <a:pPr lvl="1"/>
            <a:r>
              <a:rPr lang="en-US" dirty="0"/>
              <a:t>Defined in the model name file options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7D886-CA26-9FBB-1A67-9CC78E0C0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960" y="1825625"/>
            <a:ext cx="4116674" cy="4068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F2BCE72-0E6A-0AFE-977B-BEB9C610BDEC}"/>
              </a:ext>
            </a:extLst>
          </p:cNvPr>
          <p:cNvGrpSpPr/>
          <p:nvPr/>
        </p:nvGrpSpPr>
        <p:grpSpPr>
          <a:xfrm>
            <a:off x="3233066" y="3429000"/>
            <a:ext cx="5725869" cy="3142715"/>
            <a:chOff x="3133977" y="3429000"/>
            <a:chExt cx="5725869" cy="31427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C2930E-5FF1-91DB-6F56-2611D2BE3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3977" y="3625701"/>
              <a:ext cx="3231916" cy="2824642"/>
            </a:xfrm>
            <a:prstGeom prst="rect">
              <a:avLst/>
            </a:prstGeom>
          </p:spPr>
        </p:pic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EDD69318-9134-BCF9-3113-29ED20FDC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1355" y="3429000"/>
              <a:ext cx="2358491" cy="3142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524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4F8B-80F2-F127-0507-50973ECC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IMS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FC73-D086-4502-8204-9F1E07667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522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with: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complexity = simple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default settings for IMS variables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relaxation_factor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0.97</a:t>
            </a:r>
          </a:p>
          <a:p>
            <a:pPr lvl="1"/>
            <a:r>
              <a:rPr lang="en-US" dirty="0"/>
              <a:t>Groundwater problems with a lot of heterogeneity may need more inner iterations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inner_maximum</a:t>
            </a:r>
            <a:r>
              <a:rPr lang="en-US" dirty="0"/>
              <a:t>) than the default value of 50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743C0-CBD5-F742-5615-45AB807B81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4592" y="1825625"/>
            <a:ext cx="4881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2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1022-8E81-4D35-BB66-30F7C984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discretized</a:t>
            </a:r>
            <a:r>
              <a:rPr lang="nl-NL" dirty="0"/>
              <a:t> flow </a:t>
            </a:r>
            <a:r>
              <a:rPr lang="nl-NL" dirty="0" err="1"/>
              <a:t>equation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99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5457A-D32D-20EC-7A52-EE08AA471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2F76-6EDF-EF52-25FA-D18C4C3F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Picard</a:t>
            </a:r>
            <a:r>
              <a:rPr lang="nl-NL" dirty="0"/>
              <a:t> iteration</a:t>
            </a:r>
          </a:p>
        </p:txBody>
      </p:sp>
    </p:spTree>
    <p:extLst>
      <p:ext uri="{BB962C8B-B14F-4D97-AF65-F5344CB8AC3E}">
        <p14:creationId xmlns:p14="http://schemas.microsoft.com/office/powerpoint/2010/main" val="418809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86C00-9D07-3BB0-5C74-812F6332F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1DC2-22CD-330B-D6A1-13FB2A0C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Solution </a:t>
            </a:r>
            <a:r>
              <a:rPr lang="nl-NL" dirty="0" err="1"/>
              <a:t>methods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997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8AE-D3A9-A06C-101F-B23558DA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program flow chart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EA02EE-CE77-AFA4-0CB8-F2EB19BA3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59769"/>
            <a:ext cx="2473889" cy="446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FA8D56-B17C-4D3B-2F4F-BCD15EF0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849" y="2816889"/>
            <a:ext cx="3580947" cy="215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6BC92F-B05C-73F9-B75B-86CD3B90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556" y="1421226"/>
            <a:ext cx="3309244" cy="4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61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080A-A936-E91A-518B-760E89E0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basic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4982-246F-285A-A670-DAA595DF7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8815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Non-Linear (Picard)</a:t>
            </a:r>
          </a:p>
          <a:p>
            <a:pPr lvl="1"/>
            <a:r>
              <a:rPr lang="en-US" dirty="0"/>
              <a:t>Maximum outer iterations</a:t>
            </a:r>
          </a:p>
          <a:p>
            <a:pPr lvl="1"/>
            <a:r>
              <a:rPr lang="en-US" dirty="0"/>
              <a:t>Outer </a:t>
            </a:r>
            <a:r>
              <a:rPr lang="en-US" dirty="0" err="1"/>
              <a:t>dvclose</a:t>
            </a:r>
            <a:r>
              <a:rPr lang="en-US" dirty="0"/>
              <a:t> (&lt;= inner </a:t>
            </a:r>
            <a:r>
              <a:rPr lang="en-US" dirty="0" err="1"/>
              <a:t>dvclose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Linear</a:t>
            </a:r>
          </a:p>
          <a:p>
            <a:pPr lvl="1"/>
            <a:r>
              <a:rPr lang="en-US" dirty="0"/>
              <a:t>Linear accelerator (CG, BICGSTAB)</a:t>
            </a:r>
          </a:p>
          <a:p>
            <a:pPr lvl="1"/>
            <a:r>
              <a:rPr lang="en-US" dirty="0"/>
              <a:t>Maximum inner iterations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dvclose</a:t>
            </a:r>
            <a:endParaRPr lang="en-US" dirty="0"/>
          </a:p>
          <a:p>
            <a:pPr lvl="1"/>
            <a:r>
              <a:rPr lang="en-US" dirty="0"/>
              <a:t>Inner </a:t>
            </a:r>
            <a:r>
              <a:rPr lang="en-US" dirty="0" err="1"/>
              <a:t>rclose</a:t>
            </a:r>
            <a:endParaRPr lang="en-US" dirty="0"/>
          </a:p>
          <a:p>
            <a:pPr lvl="2"/>
            <a:r>
              <a:rPr lang="en-US" dirty="0"/>
              <a:t>Infinity norm (max residual)</a:t>
            </a:r>
          </a:p>
          <a:p>
            <a:pPr lvl="2"/>
            <a:r>
              <a:rPr lang="en-US" dirty="0"/>
              <a:t>Infinity norm – strict</a:t>
            </a:r>
          </a:p>
          <a:p>
            <a:pPr lvl="2"/>
            <a:r>
              <a:rPr lang="en-US" dirty="0"/>
              <a:t>L2-norm</a:t>
            </a:r>
          </a:p>
          <a:p>
            <a:pPr lvl="2"/>
            <a:r>
              <a:rPr lang="en-US" dirty="0"/>
              <a:t>Relative based on L2-norm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C707B-9174-510F-B195-D50B74D647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50015" y="2188947"/>
            <a:ext cx="4137586" cy="404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A1DAD-1BD5-F4D2-56CA-137B58C3C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21" y="5648347"/>
            <a:ext cx="1481312" cy="3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9980E-ACEF-AE61-0829-9C4C5B7E2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521" y="5110607"/>
            <a:ext cx="1548751" cy="231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993C0B-F1E1-54EE-A075-F8F80A70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521" y="6020791"/>
            <a:ext cx="2045649" cy="245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43221-20E1-7867-6F3B-D3DE4BAC8F81}"/>
              </a:ext>
            </a:extLst>
          </p:cNvPr>
          <p:cNvSpPr txBox="1"/>
          <p:nvPr/>
        </p:nvSpPr>
        <p:spPr>
          <a:xfrm>
            <a:off x="7650015" y="185978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IMS file: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840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704B1A8-961A-D367-1ADF-3F07144092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650015" y="2188947"/>
            <a:ext cx="4137586" cy="4048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BAAE1-7330-A251-3CD8-03DBFC456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09" y="3675014"/>
            <a:ext cx="2921704" cy="2751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79E05-66C3-7A23-10D6-B86D70BC44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11" b="1984"/>
          <a:stretch>
            <a:fillRect/>
          </a:stretch>
        </p:blipFill>
        <p:spPr>
          <a:xfrm>
            <a:off x="3792874" y="3675888"/>
            <a:ext cx="2924685" cy="2761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A080A-A936-E91A-518B-760E89E0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388"/>
            <a:ext cx="10515600" cy="1325563"/>
          </a:xfrm>
        </p:spPr>
        <p:txBody>
          <a:bodyPr/>
          <a:lstStyle/>
          <a:p>
            <a:r>
              <a:rPr lang="en-US" dirty="0"/>
              <a:t>IMS preconditioner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4982-246F-285A-A670-DAA595DF7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6633" y="1562099"/>
            <a:ext cx="5899243" cy="2240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Incomplete LU factorization</a:t>
            </a:r>
          </a:p>
          <a:p>
            <a:pPr lvl="1"/>
            <a:r>
              <a:rPr lang="en-US" sz="2000" dirty="0"/>
              <a:t>Zero-fill (ILU0)      –   </a:t>
            </a:r>
            <a:r>
              <a:rPr lang="en-US" sz="1600" dirty="0" err="1">
                <a:cs typeface="Courier New" panose="02070309020205020404" pitchFamily="49" charset="0"/>
              </a:rPr>
              <a:t>preconditioner_levels</a:t>
            </a:r>
            <a:r>
              <a:rPr lang="en-US" sz="1600" dirty="0">
                <a:cs typeface="Courier New" panose="02070309020205020404" pitchFamily="49" charset="0"/>
              </a:rPr>
              <a:t> = 0</a:t>
            </a:r>
            <a:endParaRPr lang="en-US" sz="1800" dirty="0"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Level-fill (ILUT)     –   </a:t>
            </a:r>
            <a:r>
              <a:rPr lang="en-US" sz="1600" dirty="0" err="1">
                <a:cs typeface="Courier New" panose="02070309020205020404" pitchFamily="49" charset="0"/>
              </a:rPr>
              <a:t>preconditioner_levels</a:t>
            </a:r>
            <a:r>
              <a:rPr lang="en-US" sz="1600" dirty="0">
                <a:cs typeface="Courier New" panose="02070309020205020404" pitchFamily="49" charset="0"/>
              </a:rPr>
              <a:t> &gt; 0</a:t>
            </a:r>
            <a:endParaRPr lang="en-US" sz="2000" dirty="0"/>
          </a:p>
          <a:p>
            <a:pPr lvl="1"/>
            <a:r>
              <a:rPr lang="en-US" sz="2000" dirty="0"/>
              <a:t>Drop tolerance     –   </a:t>
            </a:r>
            <a:r>
              <a:rPr lang="en-US" sz="1600" dirty="0" err="1">
                <a:cs typeface="Courier New" panose="02070309020205020404" pitchFamily="49" charset="0"/>
              </a:rPr>
              <a:t>preconditioner_drop_tolerance</a:t>
            </a:r>
            <a:r>
              <a:rPr lang="en-US" sz="1600" dirty="0">
                <a:cs typeface="Courier New" panose="02070309020205020404" pitchFamily="49" charset="0"/>
              </a:rPr>
              <a:t> &gt; 0</a:t>
            </a:r>
          </a:p>
          <a:p>
            <a:pPr lvl="1"/>
            <a:r>
              <a:rPr lang="en-US" sz="2000" dirty="0"/>
              <a:t>Relaxation factor  –   </a:t>
            </a:r>
            <a:r>
              <a:rPr lang="en-US" sz="1600" dirty="0" err="1">
                <a:cs typeface="Courier New" panose="02070309020205020404" pitchFamily="49" charset="0"/>
              </a:rPr>
              <a:t>relaxation_factor</a:t>
            </a:r>
            <a:r>
              <a:rPr lang="en-US" sz="1600" dirty="0">
                <a:cs typeface="Courier New" panose="02070309020205020404" pitchFamily="49" charset="0"/>
              </a:rPr>
              <a:t> &gt; 0.0</a:t>
            </a:r>
            <a:endParaRPr lang="en-US" sz="2000" dirty="0">
              <a:cs typeface="Courier New" panose="02070309020205020404" pitchFamily="49" charset="0"/>
            </a:endParaRP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AFF95-D253-719F-0C4E-FE02FD5182AE}"/>
              </a:ext>
            </a:extLst>
          </p:cNvPr>
          <p:cNvSpPr txBox="1"/>
          <p:nvPr/>
        </p:nvSpPr>
        <p:spPr>
          <a:xfrm>
            <a:off x="359035" y="6552943"/>
            <a:ext cx="2614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err="1">
                <a:hlinkClick r:id="rId6"/>
              </a:rPr>
              <a:t>doi.org</a:t>
            </a:r>
            <a:r>
              <a:rPr lang="en-US" sz="1100" dirty="0">
                <a:hlinkClick r:id="rId6"/>
              </a:rPr>
              <a:t>/10.48550/arXiv.1308.5215</a:t>
            </a:r>
            <a:endParaRPr lang="en-US" sz="1100" dirty="0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EE1C0D89-62BF-235F-FDCC-89790F02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685" r="25940"/>
          <a:stretch/>
        </p:blipFill>
        <p:spPr>
          <a:xfrm>
            <a:off x="7085420" y="2768603"/>
            <a:ext cx="4800452" cy="2240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29B260-F78C-D4EB-D8F6-BDA803FA3AC0}"/>
              </a:ext>
            </a:extLst>
          </p:cNvPr>
          <p:cNvSpPr/>
          <p:nvPr/>
        </p:nvSpPr>
        <p:spPr>
          <a:xfrm>
            <a:off x="7580376" y="3867912"/>
            <a:ext cx="4305496" cy="37490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BE4C0-4190-024A-F6BB-D2E8764BE30C}"/>
              </a:ext>
            </a:extLst>
          </p:cNvPr>
          <p:cNvSpPr txBox="1"/>
          <p:nvPr/>
        </p:nvSpPr>
        <p:spPr>
          <a:xfrm>
            <a:off x="7650015" y="185978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IMS file: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3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FC4492-07F0-94B7-8404-8C37CDD63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29" y="5041984"/>
            <a:ext cx="3453513" cy="181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A080A-A936-E91A-518B-760E89E0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miscellaneous linear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4982-246F-285A-A670-DAA595DF7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number_orthogalizations</a:t>
            </a:r>
            <a:r>
              <a:rPr lang="en-US" sz="1800" dirty="0"/>
              <a:t> – recalculate residual from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800" dirty="0"/>
              <a:t> and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800" dirty="0"/>
              <a:t> rather than updating using solver </a:t>
            </a:r>
            <a:r>
              <a:rPr lang="en-US" sz="1800" dirty="0" err="1"/>
              <a:t>coeffcients</a:t>
            </a:r>
            <a:endParaRPr lang="en-US" sz="1800" dirty="0"/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scaling_method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u="sng" dirty="0"/>
              <a:t>none</a:t>
            </a:r>
          </a:p>
          <a:p>
            <a:pPr lvl="1"/>
            <a:r>
              <a:rPr lang="en-US" sz="1600" dirty="0"/>
              <a:t>diagonal</a:t>
            </a:r>
          </a:p>
          <a:p>
            <a:pPr lvl="1"/>
            <a:r>
              <a:rPr lang="en-US" sz="1600" dirty="0"/>
              <a:t>L2-norm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reordering_method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u="sng" dirty="0"/>
              <a:t>none</a:t>
            </a:r>
          </a:p>
          <a:p>
            <a:pPr lvl="1"/>
            <a:r>
              <a:rPr lang="en-US" sz="1600" dirty="0"/>
              <a:t>reverse Cuthill McKee ordering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rcm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Minimum degree (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md</a:t>
            </a:r>
            <a:r>
              <a:rPr lang="en-US" sz="16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10898-4E30-90CD-7B78-72174694A0E4}"/>
              </a:ext>
            </a:extLst>
          </p:cNvPr>
          <p:cNvSpPr txBox="1"/>
          <p:nvPr/>
        </p:nvSpPr>
        <p:spPr>
          <a:xfrm>
            <a:off x="149485" y="6592483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hlinkClick r:id="rId4"/>
              </a:rPr>
              <a:t>Darure</a:t>
            </a:r>
            <a:r>
              <a:rPr lang="en-US" sz="1100" dirty="0">
                <a:hlinkClick r:id="rId4"/>
              </a:rPr>
              <a:t> (2017)</a:t>
            </a:r>
            <a:endParaRPr lang="en-US" sz="11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3B1DB888-4CA6-5F18-ED7D-0C5C65DF5A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650015" y="2188947"/>
            <a:ext cx="4137586" cy="4048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B86C43-0D96-AAFE-51B3-F02864A53CE5}"/>
              </a:ext>
            </a:extLst>
          </p:cNvPr>
          <p:cNvSpPr txBox="1"/>
          <p:nvPr/>
        </p:nvSpPr>
        <p:spPr>
          <a:xfrm>
            <a:off x="7650015" y="185978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IMS file:</a:t>
            </a:r>
            <a:endParaRPr lang="nl-NL" dirty="0"/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45DE2B2-53B9-50BE-0692-AF099EB8D6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685" r="25940"/>
          <a:stretch/>
        </p:blipFill>
        <p:spPr>
          <a:xfrm>
            <a:off x="7085420" y="2768603"/>
            <a:ext cx="4800452" cy="22400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4FA603-FBCF-1BBC-7CB9-DCCF14C4926B}"/>
              </a:ext>
            </a:extLst>
          </p:cNvPr>
          <p:cNvSpPr/>
          <p:nvPr/>
        </p:nvSpPr>
        <p:spPr>
          <a:xfrm>
            <a:off x="7580376" y="4169664"/>
            <a:ext cx="4305496" cy="51206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4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080A-A936-E91A-518B-760E89E0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IMS non-linear convergence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4982-246F-285A-A670-DAA595DF7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Pseudo transient continuation (PTC)</a:t>
            </a:r>
          </a:p>
          <a:p>
            <a:pPr lvl="1"/>
            <a:r>
              <a:rPr lang="en-US" dirty="0"/>
              <a:t>Newton-Raphson</a:t>
            </a:r>
          </a:p>
          <a:p>
            <a:pPr lvl="1"/>
            <a:r>
              <a:rPr lang="en-US" dirty="0"/>
              <a:t>Steady-state stress periods</a:t>
            </a:r>
          </a:p>
          <a:p>
            <a:r>
              <a:rPr lang="en-US" dirty="0"/>
              <a:t>Under-relaxation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Cooley</a:t>
            </a:r>
          </a:p>
          <a:p>
            <a:pPr lvl="1"/>
            <a:r>
              <a:rPr lang="en-US" dirty="0"/>
              <a:t>Delta-Bar-Delta</a:t>
            </a:r>
          </a:p>
          <a:p>
            <a:r>
              <a:rPr lang="en-US" dirty="0"/>
              <a:t>Backtracking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EC707B-9174-510F-B195-D50B74D647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652" y="1825625"/>
            <a:ext cx="4446696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18401-EA13-6FC4-44B6-83D3E557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07" y="2277434"/>
            <a:ext cx="40386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16279-2FF4-6572-8783-7AE43603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226" y="4072374"/>
            <a:ext cx="2032000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8A337-CCDC-E4C1-48AE-49B1A8652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226" y="4480342"/>
            <a:ext cx="1562100" cy="17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5F72D-C870-9D45-02B7-0F782F17F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226" y="4850210"/>
            <a:ext cx="26035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FE835-7C76-82F8-B61A-3F197EC85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226" y="5424217"/>
            <a:ext cx="2006600" cy="10922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7B3EAA2-F552-FEC4-104B-CBE8663A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54" r="26294" b="36410"/>
          <a:stretch/>
        </p:blipFill>
        <p:spPr>
          <a:xfrm>
            <a:off x="6326086" y="2785729"/>
            <a:ext cx="4873827" cy="24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3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285</Words>
  <Application>Microsoft Office PowerPoint</Application>
  <PresentationFormat>Widescreen</PresentationFormat>
  <Paragraphs>63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Courier New</vt:lpstr>
      <vt:lpstr>1_Office Theme</vt:lpstr>
      <vt:lpstr>Numerical Solution Configuration &amp; Diagnostics</vt:lpstr>
      <vt:lpstr>Recap: the discretized flow equation</vt:lpstr>
      <vt:lpstr>Picard iteration</vt:lpstr>
      <vt:lpstr>Linear Solution methods</vt:lpstr>
      <vt:lpstr>MODFLOW program flow chart</vt:lpstr>
      <vt:lpstr>IMS basic settings</vt:lpstr>
      <vt:lpstr>IMS preconditioner settings</vt:lpstr>
      <vt:lpstr>IMS miscellaneous linear settings</vt:lpstr>
      <vt:lpstr>IMS non-linear convergence options</vt:lpstr>
      <vt:lpstr>IMS non-linear convergence options (cont.)</vt:lpstr>
      <vt:lpstr>Getting started with IMS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Martijn Russcher</dc:creator>
  <cp:lastModifiedBy>Martijn Russcher</cp:lastModifiedBy>
  <cp:revision>7</cp:revision>
  <dcterms:created xsi:type="dcterms:W3CDTF">2025-11-05T08:13:41Z</dcterms:created>
  <dcterms:modified xsi:type="dcterms:W3CDTF">2025-11-12T08:50:26Z</dcterms:modified>
</cp:coreProperties>
</file>